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6"/>
  </p:notesMasterIdLst>
  <p:sldIdLst>
    <p:sldId id="256" r:id="rId2"/>
    <p:sldId id="270" r:id="rId3"/>
    <p:sldId id="259" r:id="rId4"/>
    <p:sldId id="271" r:id="rId5"/>
    <p:sldId id="272" r:id="rId6"/>
    <p:sldId id="273" r:id="rId7"/>
    <p:sldId id="263" r:id="rId8"/>
    <p:sldId id="274" r:id="rId9"/>
    <p:sldId id="265" r:id="rId10"/>
    <p:sldId id="27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003300"/>
    <a:srgbClr val="6600FF"/>
    <a:srgbClr val="663300"/>
    <a:srgbClr val="000099"/>
    <a:srgbClr val="008000"/>
    <a:srgbClr val="CC00FF"/>
    <a:srgbClr val="996633"/>
    <a:srgbClr val="FFFF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9" autoAdjust="0"/>
    <p:restoredTop sz="94696" autoAdjust="0"/>
  </p:normalViewPr>
  <p:slideViewPr>
    <p:cSldViewPr>
      <p:cViewPr>
        <p:scale>
          <a:sx n="50" d="100"/>
          <a:sy n="50" d="100"/>
        </p:scale>
        <p:origin x="-2040" y="-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-2102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83F47-3306-4BA2-A06F-C189FAE6DA7A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BF73EE-9ADA-4656-BE27-0E9488CFBA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80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F73EE-9ADA-4656-BE27-0E9488CFBAB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F73EE-9ADA-4656-BE27-0E9488CFBAB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786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F73EE-9ADA-4656-BE27-0E9488CFBAB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F73EE-9ADA-4656-BE27-0E9488CFBAB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710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036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493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07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432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57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82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32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812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53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278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22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1920240"/>
            <a:ext cx="5715000" cy="35394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chemeClr val="bg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নামঃ</a:t>
            </a:r>
            <a:r>
              <a:rPr lang="bn-IN" sz="3200" dirty="0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খাদিজা বেগম</a:t>
            </a:r>
            <a:r>
              <a:rPr lang="bn-BD" sz="3200" dirty="0" smtClean="0">
                <a:solidFill>
                  <a:schemeClr val="accent6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endParaRPr lang="bn-BD" sz="3200" dirty="0" smtClean="0">
              <a:solidFill>
                <a:schemeClr val="accent6">
                  <a:lumMod val="75000"/>
                </a:schemeClr>
              </a:solidFill>
              <a:latin typeface="Nikosh" pitchFamily="2" charset="0"/>
              <a:cs typeface="Nikosh" pitchFamily="2" charset="0"/>
            </a:endParaRPr>
          </a:p>
          <a:p>
            <a:pPr algn="ctr"/>
            <a:r>
              <a:rPr lang="bn-BD" sz="3200" dirty="0" smtClean="0">
                <a:solidFill>
                  <a:schemeClr val="accent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সহকারী </a:t>
            </a:r>
            <a:r>
              <a:rPr lang="bn-BD" sz="3200" dirty="0" smtClean="0">
                <a:solidFill>
                  <a:schemeClr val="accent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শিক্ষক </a:t>
            </a:r>
            <a:endParaRPr lang="bn-BD" sz="3200" dirty="0" smtClean="0">
              <a:solidFill>
                <a:schemeClr val="accent2">
                  <a:lumMod val="50000"/>
                </a:schemeClr>
              </a:solidFill>
              <a:latin typeface="Nikosh" pitchFamily="2" charset="0"/>
              <a:cs typeface="Nikosh" pitchFamily="2" charset="0"/>
            </a:endParaRPr>
          </a:p>
          <a:p>
            <a:pPr algn="ctr"/>
            <a:r>
              <a:rPr lang="bn-IN" sz="3200" dirty="0">
                <a:solidFill>
                  <a:srgbClr val="FF0000"/>
                </a:solidFill>
                <a:cs typeface="Nirmala UI" pitchFamily="34" charset="0"/>
              </a:rPr>
              <a:t>পূর্ব আন্দুয়া</a:t>
            </a:r>
            <a:r>
              <a:rPr lang="en-US" sz="3200" dirty="0">
                <a:solidFill>
                  <a:srgbClr val="FF0000"/>
                </a:solidFill>
                <a:cs typeface="Nirmala UI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cs typeface="Nirmala UI" pitchFamily="34" charset="0"/>
              </a:rPr>
              <a:t>বালিকা</a:t>
            </a:r>
            <a:r>
              <a:rPr lang="en-US" sz="3200" dirty="0">
                <a:solidFill>
                  <a:srgbClr val="FF0000"/>
                </a:solidFill>
                <a:cs typeface="Nirmala UI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cs typeface="Nirmala UI" pitchFamily="34" charset="0"/>
              </a:rPr>
              <a:t>দাখিল</a:t>
            </a:r>
            <a:r>
              <a:rPr lang="en-US" sz="3200" dirty="0">
                <a:solidFill>
                  <a:srgbClr val="FF0000"/>
                </a:solidFill>
                <a:cs typeface="Nirmala UI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cs typeface="Nirmala UI" pitchFamily="34" charset="0"/>
              </a:rPr>
              <a:t>মাদ্রাসা</a:t>
            </a:r>
            <a:endParaRPr lang="bn-BD" sz="3200" dirty="0" smtClean="0">
              <a:solidFill>
                <a:srgbClr val="7030A0"/>
              </a:solidFill>
              <a:latin typeface="Nikosh" pitchFamily="2" charset="0"/>
              <a:cs typeface="Nikosh" pitchFamily="2" charset="0"/>
            </a:endParaRPr>
          </a:p>
          <a:p>
            <a:pPr algn="ctr"/>
            <a:r>
              <a:rPr lang="bn-BD" sz="3200" dirty="0" smtClean="0">
                <a:solidFill>
                  <a:schemeClr val="accent6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endParaRPr lang="bn-BD" sz="3200" dirty="0" smtClean="0">
              <a:solidFill>
                <a:schemeClr val="accent6">
                  <a:lumMod val="50000"/>
                </a:schemeClr>
              </a:solidFill>
              <a:latin typeface="Nikosh" pitchFamily="2" charset="0"/>
              <a:cs typeface="Nikosh" pitchFamily="2" charset="0"/>
            </a:endParaRPr>
          </a:p>
          <a:p>
            <a:pPr algn="ctr"/>
            <a:r>
              <a:rPr lang="bn-IN" sz="3200" dirty="0" smtClean="0"/>
              <a:t>মির্জাগঞ্জ,পটুয়াখালী।</a:t>
            </a:r>
            <a:endParaRPr lang="bn-BD" sz="3200" dirty="0" smtClean="0"/>
          </a:p>
          <a:p>
            <a:pPr algn="ctr"/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981200" y="533400"/>
            <a:ext cx="6019800" cy="11079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FF0066"/>
                </a:solidFill>
                <a:latin typeface="Nikosh" pitchFamily="2" charset="0"/>
                <a:cs typeface="Nikosh" pitchFamily="2" charset="0"/>
              </a:rPr>
              <a:t>স্বাগতম </a:t>
            </a:r>
            <a:endParaRPr lang="en-US" sz="6600" dirty="0">
              <a:solidFill>
                <a:srgbClr val="FF0066"/>
              </a:solidFill>
              <a:latin typeface="Nikosh" pitchFamily="2" charset="0"/>
              <a:cs typeface="Nikosh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368040"/>
            <a:ext cx="3774248" cy="336277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1445061"/>
            <a:ext cx="2946755" cy="1015663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6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3124200"/>
            <a:ext cx="822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Wingdings" pitchFamily="2" charset="2"/>
              <a:buChar char="Ø"/>
            </a:pPr>
            <a:r>
              <a:rPr lang="bn-BD" sz="3600" dirty="0" smtClean="0">
                <a:solidFill>
                  <a:srgbClr val="CC00FF"/>
                </a:solidFill>
                <a:latin typeface="Nikosh" pitchFamily="2" charset="0"/>
                <a:cs typeface="Nikosh" pitchFamily="2" charset="0"/>
              </a:rPr>
              <a:t>দুর্যোগ ব্যবস্থাপনার প্রধান উদ্দেশ্য গুলো লিখ? </a:t>
            </a:r>
          </a:p>
          <a:p>
            <a:pPr marL="742950" indent="-742950">
              <a:buFont typeface="Wingdings" pitchFamily="2" charset="2"/>
              <a:buChar char="Ø"/>
            </a:pPr>
            <a:r>
              <a:rPr lang="bn-BD" sz="36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দুর্যোগের কয়েকটি কারন লিখ?</a:t>
            </a:r>
          </a:p>
          <a:p>
            <a:pPr marL="742950" indent="-742950">
              <a:buFont typeface="Wingdings" pitchFamily="2" charset="2"/>
              <a:buChar char="Ø"/>
            </a:pPr>
            <a:r>
              <a:rPr lang="bn-BD" sz="3600" dirty="0" smtClean="0">
                <a:solidFill>
                  <a:srgbClr val="003300"/>
                </a:solidFill>
                <a:latin typeface="Nikosh" pitchFamily="2" charset="0"/>
                <a:cs typeface="Nikosh" pitchFamily="2" charset="0"/>
              </a:rPr>
              <a:t>প্রাকৃতিক দুর্যোগ মোকাবেলায় ব্যয় সাশ্রয়ী একটি পদক্ষেপ ব্যাখ্যা কর।  </a:t>
            </a:r>
            <a:endParaRPr lang="en-US" sz="3600" dirty="0">
              <a:solidFill>
                <a:srgbClr val="00330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use f floo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758" y="1091029"/>
            <a:ext cx="3961115" cy="4776371"/>
          </a:xfrm>
          <a:prstGeom prst="rect">
            <a:avLst/>
          </a:prstGeom>
        </p:spPr>
      </p:pic>
      <p:pic>
        <p:nvPicPr>
          <p:cNvPr id="3" name="Picture 2" descr="climat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5050" y="1066800"/>
            <a:ext cx="4655127" cy="4800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297217" y="6047154"/>
            <a:ext cx="464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জলবায়ুর  পরিবর্তন 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6071383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663300"/>
                </a:solidFill>
                <a:latin typeface="NikoshBAN" pitchFamily="2" charset="0"/>
                <a:cs typeface="NikoshBAN" pitchFamily="2" charset="0"/>
              </a:rPr>
              <a:t>নদী ভাঙ্গন </a:t>
            </a:r>
            <a:endParaRPr lang="en-US" sz="3600" dirty="0">
              <a:solidFill>
                <a:srgbClr val="6633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0" y="838200"/>
            <a:ext cx="3962400" cy="1107996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bn-BD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dirty="0">
              <a:solidFill>
                <a:srgbClr val="00CC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" y="3352800"/>
            <a:ext cx="8534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bn-BD" sz="3600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বাংলাদেশ উষ্ণমণ্ডলীয় অঞলে অবস্থিত  বলে সমুদ্রপৃষ্ঠের উষ্ণতা কত ডিগ্রি সেলসিয়াস?</a:t>
            </a:r>
            <a:endParaRPr lang="en-US" sz="3600" dirty="0" smtClean="0">
              <a:solidFill>
                <a:srgbClr val="CC00FF"/>
              </a:solidFill>
              <a:latin typeface="Nikosh" pitchFamily="2" charset="0"/>
              <a:cs typeface="Nikosh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bn-BD" sz="3600" dirty="0" smtClean="0">
                <a:solidFill>
                  <a:srgbClr val="CC00FF"/>
                </a:solidFill>
                <a:latin typeface="Nikosh" pitchFamily="2" charset="0"/>
                <a:cs typeface="Nikosh" pitchFamily="2" charset="0"/>
              </a:rPr>
              <a:t>বাংলাদেশের প্রতিটি দুর্যোগ প্রবন এলাকার নাম লিখ?</a:t>
            </a:r>
          </a:p>
          <a:p>
            <a:pPr>
              <a:buFont typeface="Wingdings" pitchFamily="2" charset="2"/>
              <a:buChar char="q"/>
            </a:pPr>
            <a:r>
              <a:rPr lang="bn-BD" sz="3600" dirty="0" smtClean="0">
                <a:solidFill>
                  <a:srgbClr val="663300"/>
                </a:solidFill>
                <a:latin typeface="Nikosh" pitchFamily="2" charset="0"/>
                <a:cs typeface="Nikosh" pitchFamily="2" charset="0"/>
              </a:rPr>
              <a:t>বিপর্যয় কী? </a:t>
            </a:r>
            <a:endParaRPr lang="en-US" sz="3600" dirty="0">
              <a:solidFill>
                <a:srgbClr val="66330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0" y="1752600"/>
            <a:ext cx="2362200" cy="8309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sz="4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3505200"/>
            <a:ext cx="7239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প্রাকৃতিক</a:t>
            </a:r>
            <a:r>
              <a:rPr lang="bn-BD" sz="3600" dirty="0" smtClean="0">
                <a:solidFill>
                  <a:srgbClr val="CC00FF"/>
                </a:solidFill>
                <a:latin typeface="NikoshBAN" pitchFamily="2" charset="0"/>
                <a:cs typeface="NikoshBAN" pitchFamily="2" charset="0"/>
              </a:rPr>
              <a:t> দুর্যোগ </a:t>
            </a:r>
            <a:r>
              <a:rPr lang="bn-BD" sz="3600" dirty="0" smtClean="0">
                <a:solidFill>
                  <a:srgbClr val="003300"/>
                </a:solidFill>
                <a:latin typeface="NikoshBAN" pitchFamily="2" charset="0"/>
                <a:cs typeface="NikoshBAN" pitchFamily="2" charset="0"/>
              </a:rPr>
              <a:t>মোকাবেলায় </a:t>
            </a:r>
            <a:r>
              <a:rPr lang="bn-BD" sz="3600" dirty="0" smtClean="0">
                <a:solidFill>
                  <a:srgbClr val="CC00FF"/>
                </a:solidFill>
                <a:latin typeface="NikoshBAN" pitchFamily="2" charset="0"/>
                <a:cs typeface="NikoshBAN" pitchFamily="2" charset="0"/>
              </a:rPr>
              <a:t>সরকার  </a:t>
            </a:r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কর্তৃক </a:t>
            </a:r>
            <a:r>
              <a:rPr lang="bn-BD" sz="3600" dirty="0" smtClean="0">
                <a:solidFill>
                  <a:srgbClr val="CC00FF"/>
                </a:solidFill>
                <a:latin typeface="NikoshBAN" pitchFamily="2" charset="0"/>
                <a:cs typeface="NikoshBAN" pitchFamily="2" charset="0"/>
              </a:rPr>
              <a:t>গৃহীত </a:t>
            </a:r>
            <a:r>
              <a:rPr lang="bn-BD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দুর্যোগ সম্পর্কে </a:t>
            </a:r>
            <a:r>
              <a:rPr lang="bn-BD" sz="36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জনসচেতনতা </a:t>
            </a:r>
            <a:r>
              <a:rPr lang="bn-BD" sz="3600" dirty="0" smtClean="0">
                <a:solidFill>
                  <a:srgbClr val="CC00FF"/>
                </a:solidFill>
                <a:latin typeface="NikoshBAN" pitchFamily="2" charset="0"/>
                <a:cs typeface="NikoshBAN" pitchFamily="2" charset="0"/>
              </a:rPr>
              <a:t>কার্যক্রমের </a:t>
            </a:r>
            <a:r>
              <a:rPr lang="bn-BD" sz="3600" dirty="0" smtClean="0">
                <a:solidFill>
                  <a:srgbClr val="663300"/>
                </a:solidFill>
                <a:latin typeface="NikoshBAN" pitchFamily="2" charset="0"/>
                <a:cs typeface="NikoshBAN" pitchFamily="2" charset="0"/>
              </a:rPr>
              <a:t>ফলাফল </a:t>
            </a:r>
            <a:r>
              <a:rPr lang="bn-BD" sz="3600" dirty="0" smtClean="0">
                <a:solidFill>
                  <a:srgbClr val="CC00FF"/>
                </a:solidFill>
                <a:latin typeface="NikoshBAN" pitchFamily="2" charset="0"/>
                <a:cs typeface="NikoshBAN" pitchFamily="2" charset="0"/>
              </a:rPr>
              <a:t>ব্যাখ্য কর ।</a:t>
            </a:r>
            <a:endParaRPr lang="en-US" sz="3600" dirty="0">
              <a:solidFill>
                <a:srgbClr val="CC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685800"/>
            <a:ext cx="4648200" cy="156966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9600" dirty="0" smtClean="0">
                <a:solidFill>
                  <a:srgbClr val="996633"/>
                </a:solidFill>
                <a:latin typeface="NikoshBAN" pitchFamily="2" charset="0"/>
                <a:cs typeface="NikoshBAN" pitchFamily="2" charset="0"/>
              </a:rPr>
              <a:t>ধন্য</a:t>
            </a:r>
            <a:r>
              <a:rPr lang="bn-IN" sz="9600" dirty="0" smtClean="0">
                <a:solidFill>
                  <a:srgbClr val="996633"/>
                </a:solidFill>
                <a:latin typeface="NikoshBAN" pitchFamily="2" charset="0"/>
                <a:cs typeface="NikoshBAN" pitchFamily="2" charset="0"/>
              </a:rPr>
              <a:t>বাদ</a:t>
            </a:r>
            <a:r>
              <a:rPr lang="bn-BD" sz="9600" dirty="0" smtClean="0">
                <a:solidFill>
                  <a:srgbClr val="996633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9600" dirty="0">
              <a:solidFill>
                <a:srgbClr val="996633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Flower-Images-5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762" y="2956774"/>
            <a:ext cx="6945437" cy="3596426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981200"/>
            <a:ext cx="7848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271463" algn="l"/>
                <a:tab pos="812800" algn="l"/>
              </a:tabLst>
            </a:pPr>
            <a:r>
              <a:rPr lang="bn-BD" sz="4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বাংলাদেশ ও বিশ্বপরিচিতি</a:t>
            </a:r>
          </a:p>
          <a:p>
            <a:pPr algn="ctr"/>
            <a:r>
              <a:rPr lang="bn-BD" sz="4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শ্রেণীঃ </a:t>
            </a:r>
            <a:r>
              <a:rPr lang="bn-IN" sz="4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সপ্তম</a:t>
            </a:r>
            <a:endParaRPr lang="bn-BD" sz="40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  <a:p>
            <a:pPr algn="ctr"/>
            <a:r>
              <a:rPr lang="bn-BD" sz="4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সময়ঃ৫০মিনিট  </a:t>
            </a:r>
            <a:endParaRPr lang="en-US" sz="4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ila 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55600"/>
            <a:ext cx="8610600" cy="574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1" y="2362200"/>
            <a:ext cx="8839200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solidFill>
                  <a:srgbClr val="008000"/>
                </a:solidFill>
                <a:latin typeface="Nikosh" pitchFamily="2" charset="0"/>
                <a:cs typeface="Nikosh" pitchFamily="2" charset="0"/>
              </a:rPr>
              <a:t>বাংলাদেশের জলবায়ু</a:t>
            </a:r>
            <a:endParaRPr lang="bn-BD" sz="4800" dirty="0" smtClean="0">
              <a:solidFill>
                <a:srgbClr val="002060"/>
              </a:solidFill>
              <a:latin typeface="Nikosh" pitchFamily="2" charset="0"/>
              <a:cs typeface="Nikosh" pitchFamily="2" charset="0"/>
            </a:endParaRPr>
          </a:p>
          <a:p>
            <a:pPr algn="ctr"/>
            <a:r>
              <a:rPr lang="bn-BD" sz="4800" dirty="0" smtClean="0">
                <a:solidFill>
                  <a:schemeClr val="accent6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অধ্যায়ঃ</a:t>
            </a:r>
            <a:r>
              <a:rPr lang="bn-IN" sz="4800" dirty="0" smtClean="0">
                <a:solidFill>
                  <a:srgbClr val="990033"/>
                </a:solidFill>
                <a:latin typeface="Nikosh" pitchFamily="2" charset="0"/>
                <a:cs typeface="Nikosh" pitchFamily="2" charset="0"/>
              </a:rPr>
              <a:t>ছয়</a:t>
            </a:r>
            <a:r>
              <a:rPr lang="bn-BD" sz="4800" dirty="0" smtClean="0">
                <a:solidFill>
                  <a:schemeClr val="accent6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  </a:t>
            </a:r>
            <a:endParaRPr lang="bn-BD" sz="4800" i="1" dirty="0" smtClean="0">
              <a:solidFill>
                <a:schemeClr val="accent6">
                  <a:lumMod val="50000"/>
                </a:schemeClr>
              </a:solidFill>
              <a:latin typeface="Nikosh" pitchFamily="2" charset="0"/>
              <a:cs typeface="Nikosh" pitchFamily="2" charset="0"/>
            </a:endParaRPr>
          </a:p>
          <a:p>
            <a:pPr algn="ctr"/>
            <a:r>
              <a:rPr lang="bn-BD" sz="4800" dirty="0" smtClean="0">
                <a:solidFill>
                  <a:srgbClr val="4D4D4D"/>
                </a:solidFill>
                <a:latin typeface="Nikosh" pitchFamily="2" charset="0"/>
                <a:cs typeface="Nikosh" pitchFamily="2" charset="0"/>
              </a:rPr>
              <a:t>পৃষ্ঠাঃ </a:t>
            </a:r>
            <a:r>
              <a:rPr lang="bn-IN" sz="4800" dirty="0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৪৫-৪৮</a:t>
            </a:r>
            <a:r>
              <a:rPr lang="bn-BD" sz="4800" dirty="0" smtClean="0">
                <a:solidFill>
                  <a:srgbClr val="4D4D4D"/>
                </a:solidFill>
                <a:latin typeface="Nikosh" pitchFamily="2" charset="0"/>
                <a:cs typeface="Nikosh" pitchFamily="2" charset="0"/>
              </a:rPr>
              <a:t> </a:t>
            </a:r>
            <a:endParaRPr lang="en-US" sz="4800" dirty="0">
              <a:solidFill>
                <a:srgbClr val="4D4D4D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304800"/>
            <a:ext cx="3623108" cy="101566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none" rtlCol="0">
            <a:spAutoFit/>
          </a:bodyPr>
          <a:lstStyle/>
          <a:p>
            <a:r>
              <a:rPr lang="bn-BD" sz="6000" dirty="0" smtClean="0">
                <a:solidFill>
                  <a:schemeClr val="accent6">
                    <a:lumMod val="50000"/>
                  </a:schemeClr>
                </a:solidFill>
              </a:rPr>
              <a:t>শিখনফল</a:t>
            </a:r>
            <a:endParaRPr lang="en-US" sz="6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447800"/>
            <a:ext cx="8839200" cy="31700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এই পাঠ শেষে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শি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ক্ষার্থীরা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-</a:t>
            </a:r>
            <a:endParaRPr lang="bn-BD" sz="2400" dirty="0" smtClean="0"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bn-IN" sz="2400" dirty="0">
                <a:solidFill>
                  <a:srgbClr val="008000"/>
                </a:solidFill>
                <a:latin typeface="Nikosh" pitchFamily="2" charset="0"/>
                <a:cs typeface="Nikosh" pitchFamily="2" charset="0"/>
              </a:rPr>
              <a:t>বাংলাদেশের </a:t>
            </a:r>
            <a:r>
              <a:rPr lang="bn-IN" sz="2400" dirty="0" smtClean="0">
                <a:solidFill>
                  <a:srgbClr val="008000"/>
                </a:solidFill>
                <a:latin typeface="Nikosh" pitchFamily="2" charset="0"/>
                <a:cs typeface="Nikosh" pitchFamily="2" charset="0"/>
              </a:rPr>
              <a:t>জলবায়ু</a:t>
            </a:r>
            <a:r>
              <a:rPr lang="bn-IN" sz="2400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bn-BD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কী </a:t>
            </a:r>
            <a:r>
              <a:rPr lang="bn-BD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তা বলতে  পারবে ।  </a:t>
            </a:r>
          </a:p>
          <a:p>
            <a:pPr marL="457200" indent="-457200">
              <a:buFont typeface="+mj-lt"/>
              <a:buAutoNum type="arabicParenR"/>
            </a:pPr>
            <a:r>
              <a:rPr lang="bn-BD" sz="24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প্রাকৃতিক </a:t>
            </a:r>
            <a:r>
              <a:rPr lang="bn-BD" sz="2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দুর্যোগের কারনে কী ক্ষতি হতে পারে তা ব্যাখ্যা করতে পারবে । </a:t>
            </a:r>
          </a:p>
          <a:p>
            <a:pPr marL="457200" indent="-457200">
              <a:buFont typeface="+mj-lt"/>
              <a:buAutoNum type="arabicParenR"/>
            </a:pPr>
            <a:r>
              <a:rPr lang="bn-BD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দুর্যোগ পূর্ব প্রস্তুতি সম্পর্কে বলতে পারবে । </a:t>
            </a:r>
          </a:p>
          <a:p>
            <a:pPr marL="457200" indent="-457200">
              <a:buFont typeface="+mj-lt"/>
              <a:buAutoNum type="arabicParenR"/>
            </a:pPr>
            <a:r>
              <a:rPr lang="bn-BD" sz="24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দুর্যোগ মোকাবেলায় সরকার কর্তৃক গৃহীত </a:t>
            </a:r>
            <a:r>
              <a:rPr lang="bn-BD" sz="24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কার্যক্রমের 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ফলাফল বর্ণনা করতে পারবে । </a:t>
            </a:r>
            <a:r>
              <a:rPr lang="bn-IN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32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+mj-lt"/>
              <a:buAutoNum type="arabicParenR"/>
            </a:pPr>
            <a:endParaRPr lang="bn-BD" sz="2400" dirty="0" smtClean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r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2400"/>
            <a:ext cx="4454053" cy="2877589"/>
          </a:xfrm>
          <a:prstGeom prst="rect">
            <a:avLst/>
          </a:prstGeom>
        </p:spPr>
      </p:pic>
      <p:pic>
        <p:nvPicPr>
          <p:cNvPr id="5" name="Picture 4" descr="url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733800"/>
            <a:ext cx="3962400" cy="2746104"/>
          </a:xfrm>
          <a:prstGeom prst="rect">
            <a:avLst/>
          </a:prstGeom>
        </p:spPr>
      </p:pic>
      <p:pic>
        <p:nvPicPr>
          <p:cNvPr id="6" name="Picture 5" descr="indian-disaste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733799"/>
            <a:ext cx="4038600" cy="2819401"/>
          </a:xfrm>
          <a:prstGeom prst="rect">
            <a:avLst/>
          </a:prstGeom>
        </p:spPr>
      </p:pic>
      <p:pic>
        <p:nvPicPr>
          <p:cNvPr id="8" name="Picture 7" descr="7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7214" y="76200"/>
            <a:ext cx="4159985" cy="295378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0" y="3200400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রাস্তাঘাট প্লাবিত 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05400" y="3200400"/>
            <a:ext cx="403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ধ্বংস প্রাপ্ত বাড়ি 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14060" y="6553200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000" dirty="0" smtClean="0">
                <a:solidFill>
                  <a:srgbClr val="C00000"/>
                </a:solidFill>
              </a:rPr>
              <a:t>স্বজনহারা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" y="6417754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ধ্বংস প্রাপ্ত সেতু </a:t>
            </a:r>
            <a:endParaRPr lang="en-US" sz="2800" dirty="0">
              <a:solidFill>
                <a:srgbClr val="66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mpor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687994"/>
            <a:ext cx="8652996" cy="53318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91858" y="6172200"/>
            <a:ext cx="571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663300"/>
                </a:solidFill>
              </a:rPr>
              <a:t>পুনরুদ্ধার </a:t>
            </a:r>
            <a:endParaRPr lang="en-US" sz="3200" dirty="0">
              <a:solidFill>
                <a:srgbClr val="66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176591" y="2801035"/>
            <a:ext cx="251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3300"/>
                </a:solidFill>
              </a:rPr>
              <a:t>দুর্যোগ ব্যবস্থাপনা চক্র  </a:t>
            </a:r>
          </a:p>
          <a:p>
            <a:endParaRPr lang="en-US" sz="2400" dirty="0">
              <a:solidFill>
                <a:srgbClr val="0033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009900" y="1790699"/>
            <a:ext cx="2628899" cy="2618721"/>
          </a:xfrm>
          <a:prstGeom prst="ellipse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447800" y="2971800"/>
            <a:ext cx="1447800" cy="7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 flipV="1">
            <a:off x="5638800" y="1447800"/>
            <a:ext cx="1371600" cy="762000"/>
          </a:xfrm>
          <a:prstGeom prst="straightConnector1">
            <a:avLst/>
          </a:prstGeom>
          <a:ln>
            <a:noFill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0800000">
            <a:off x="5791200" y="3733800"/>
            <a:ext cx="1447800" cy="381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6200000" flipV="1">
            <a:off x="4686300" y="4914900"/>
            <a:ext cx="129540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 flipH="1" flipV="1">
            <a:off x="1943100" y="4152900"/>
            <a:ext cx="1371600" cy="1143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2514600" y="1066800"/>
            <a:ext cx="990600" cy="762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 flipV="1">
            <a:off x="5562600" y="1447800"/>
            <a:ext cx="13716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7010400" y="1021080"/>
            <a:ext cx="1447800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CC00FF"/>
                </a:solidFill>
                <a:latin typeface="Nikosh" pitchFamily="2" charset="0"/>
                <a:cs typeface="Nikosh" pitchFamily="2" charset="0"/>
              </a:rPr>
              <a:t>সাড়াদান</a:t>
            </a:r>
            <a:endParaRPr lang="en-US" sz="2800" dirty="0">
              <a:solidFill>
                <a:srgbClr val="CC00FF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330440" y="3886200"/>
            <a:ext cx="1181734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bn-BD" sz="2800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পুনরুদ্ধার</a:t>
            </a:r>
            <a:r>
              <a:rPr lang="bn-BD" dirty="0" smtClean="0">
                <a:solidFill>
                  <a:srgbClr val="002060"/>
                </a:solidFill>
              </a:rPr>
              <a:t>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691191" y="6096000"/>
            <a:ext cx="144780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8000"/>
                </a:solidFill>
              </a:rPr>
              <a:t>উন্নয়ন </a:t>
            </a:r>
            <a:endParaRPr lang="en-US" sz="2800" dirty="0">
              <a:solidFill>
                <a:srgbClr val="008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82880" y="2869226"/>
            <a:ext cx="123444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chemeClr val="accent6">
                    <a:lumMod val="75000"/>
                  </a:schemeClr>
                </a:solidFill>
              </a:rPr>
              <a:t>প্রশমন 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95301" y="650855"/>
            <a:ext cx="1866899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8000"/>
                </a:solidFill>
              </a:rPr>
              <a:t>পূর্ব প্রস্তুতি 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5301" y="5791200"/>
            <a:ext cx="1409699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990033"/>
                </a:solidFill>
                <a:latin typeface="NikoshBAN" pitchFamily="2" charset="0"/>
                <a:cs typeface="NikoshBAN" pitchFamily="2" charset="0"/>
              </a:rPr>
              <a:t>প্রতিরোধ </a:t>
            </a:r>
            <a:endParaRPr lang="en-US" sz="3200" dirty="0">
              <a:solidFill>
                <a:srgbClr val="990033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50" grpId="0" animBg="1"/>
      <p:bldP spid="51" grpId="0" animBg="1"/>
      <p:bldP spid="53" grpId="0" animBg="1"/>
      <p:bldP spid="54" grpId="0" animBg="1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ila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81000"/>
            <a:ext cx="8763000" cy="5257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52600" y="5791200"/>
            <a:ext cx="4876800" cy="92333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বাধ নির্মাণ 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</TotalTime>
  <Words>165</Words>
  <Application>Microsoft Office PowerPoint</Application>
  <PresentationFormat>On-screen Show (4:3)</PresentationFormat>
  <Paragraphs>48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Doel-1612i3</dc:creator>
  <cp:lastModifiedBy>Epeeist</cp:lastModifiedBy>
  <cp:revision>116</cp:revision>
  <dcterms:created xsi:type="dcterms:W3CDTF">2006-08-16T00:00:00Z</dcterms:created>
  <dcterms:modified xsi:type="dcterms:W3CDTF">2017-10-02T14:33:04Z</dcterms:modified>
</cp:coreProperties>
</file>